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69" r:id="rId4"/>
    <p:sldId id="280" r:id="rId5"/>
    <p:sldId id="257" r:id="rId6"/>
    <p:sldId id="281" r:id="rId7"/>
    <p:sldId id="258" r:id="rId8"/>
    <p:sldId id="259" r:id="rId9"/>
    <p:sldId id="260" r:id="rId10"/>
    <p:sldId id="261" r:id="rId11"/>
    <p:sldId id="272" r:id="rId12"/>
    <p:sldId id="274" r:id="rId13"/>
    <p:sldId id="268" r:id="rId14"/>
    <p:sldId id="267" r:id="rId15"/>
    <p:sldId id="262" r:id="rId16"/>
    <p:sldId id="270" r:id="rId17"/>
    <p:sldId id="263" r:id="rId18"/>
    <p:sldId id="264" r:id="rId19"/>
    <p:sldId id="265" r:id="rId20"/>
    <p:sldId id="271" r:id="rId21"/>
    <p:sldId id="266" r:id="rId22"/>
    <p:sldId id="279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8" autoAdjust="0"/>
    <p:restoredTop sz="76513" autoAdjust="0"/>
  </p:normalViewPr>
  <p:slideViewPr>
    <p:cSldViewPr snapToGrid="0">
      <p:cViewPr varScale="1">
        <p:scale>
          <a:sx n="48" d="100"/>
          <a:sy n="48" d="100"/>
        </p:scale>
        <p:origin x="128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1BF2C-3851-46B7-85B6-BA896D35BFED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855DE-5B01-46AC-BF22-02AF434FB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have the Introduction Lectures First: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 of Unix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Unix Vs Linux 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What is GNU Linux 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Linux Distributions 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 Architecture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6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umask</a:t>
            </a:r>
            <a:r>
              <a:rPr lang="en-US" dirty="0"/>
              <a:t> -- &gt; check the permission</a:t>
            </a:r>
            <a:r>
              <a:rPr lang="en-US" baseline="0" dirty="0"/>
              <a:t> 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grep</a:t>
            </a:r>
            <a:r>
              <a:rPr lang="en-US" baseline="0" dirty="0"/>
              <a:t> is also a pattern search command </a:t>
            </a:r>
          </a:p>
          <a:p>
            <a:r>
              <a:rPr lang="en-US" baseline="0" dirty="0"/>
              <a:t>  echo “ comment”</a:t>
            </a:r>
          </a:p>
          <a:p>
            <a:r>
              <a:rPr lang="en-US" baseline="0" dirty="0"/>
              <a:t>  ls –l  &gt; file2  -- &gt; redirect command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89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 :</a:t>
            </a:r>
          </a:p>
          <a:p>
            <a:r>
              <a:rPr lang="en-US" dirty="0"/>
              <a:t>  1.  What is swap memory – Ram can park some work temporarily aside </a:t>
            </a:r>
          </a:p>
          <a:p>
            <a:r>
              <a:rPr lang="en-US" dirty="0"/>
              <a:t>  2.  Check space availability :</a:t>
            </a:r>
          </a:p>
          <a:p>
            <a:r>
              <a:rPr lang="en-US" dirty="0"/>
              <a:t>	free –m</a:t>
            </a:r>
          </a:p>
          <a:p>
            <a:r>
              <a:rPr lang="en-US" dirty="0"/>
              <a:t>	</a:t>
            </a:r>
            <a:r>
              <a:rPr lang="en-US" dirty="0" err="1"/>
              <a:t>vmstat</a:t>
            </a:r>
            <a:endParaRPr lang="en-US" dirty="0"/>
          </a:p>
          <a:p>
            <a:r>
              <a:rPr lang="en-US" dirty="0"/>
              <a:t>	top</a:t>
            </a:r>
          </a:p>
          <a:p>
            <a:r>
              <a:rPr lang="en-US" dirty="0"/>
              <a:t>	</a:t>
            </a:r>
            <a:r>
              <a:rPr lang="en-US" dirty="0" err="1"/>
              <a:t>htop</a:t>
            </a:r>
            <a:endParaRPr lang="en-US" dirty="0"/>
          </a:p>
          <a:p>
            <a:r>
              <a:rPr lang="en-US" dirty="0"/>
              <a:t> 3 . What is a demon – package that run in the background</a:t>
            </a:r>
          </a:p>
          <a:p>
            <a:r>
              <a:rPr lang="en-US" dirty="0"/>
              <a:t> 4 . Ps –</a:t>
            </a:r>
            <a:r>
              <a:rPr lang="en-US" dirty="0" err="1"/>
              <a:t>ef</a:t>
            </a:r>
            <a:r>
              <a:rPr lang="en-US" dirty="0"/>
              <a:t> | grep ‘http’</a:t>
            </a:r>
          </a:p>
          <a:p>
            <a:r>
              <a:rPr lang="en-US" dirty="0"/>
              <a:t> 5 . ls –li</a:t>
            </a:r>
          </a:p>
          <a:p>
            <a:r>
              <a:rPr lang="en-US" dirty="0"/>
              <a:t> 6 . How many partitions are there in </a:t>
            </a:r>
            <a:r>
              <a:rPr lang="en-US" dirty="0" err="1"/>
              <a:t>linux</a:t>
            </a:r>
            <a:r>
              <a:rPr lang="en-US" dirty="0"/>
              <a:t> ? </a:t>
            </a:r>
          </a:p>
          <a:p>
            <a:r>
              <a:rPr lang="en-US" dirty="0"/>
              <a:t> 7 . mount -l</a:t>
            </a:r>
          </a:p>
          <a:p>
            <a:r>
              <a:rPr lang="en-US" dirty="0"/>
              <a:t> 8 . locate &lt;file_name&gt;</a:t>
            </a:r>
          </a:p>
          <a:p>
            <a:r>
              <a:rPr lang="en-US" dirty="0"/>
              <a:t> 9 . diff &lt;&gt; &lt;&gt;</a:t>
            </a:r>
          </a:p>
          <a:p>
            <a:r>
              <a:rPr lang="en-US" dirty="0"/>
              <a:t>10.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91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cat &gt; file1</a:t>
            </a:r>
          </a:p>
          <a:p>
            <a:r>
              <a:rPr lang="en-US" baseline="0" dirty="0"/>
              <a:t> cat file1</a:t>
            </a:r>
          </a:p>
          <a:p>
            <a:r>
              <a:rPr lang="en-US" baseline="0" dirty="0"/>
              <a:t> man file1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wc</a:t>
            </a:r>
            <a:r>
              <a:rPr lang="en-US" baseline="0" dirty="0"/>
              <a:t> –w &lt; file2 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wc</a:t>
            </a:r>
            <a:r>
              <a:rPr lang="en-US" baseline="0" dirty="0"/>
              <a:t> –w &lt; file3&gt; </a:t>
            </a:r>
            <a:r>
              <a:rPr lang="en-US" baseline="0" dirty="0" err="1"/>
              <a:t>wordcount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2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free -g – memory in GB</a:t>
            </a:r>
          </a:p>
          <a:p>
            <a:r>
              <a:rPr lang="en-US" dirty="0"/>
              <a:t> </a:t>
            </a:r>
            <a:r>
              <a:rPr lang="en-US" dirty="0" err="1"/>
              <a:t>vmstat</a:t>
            </a:r>
            <a:r>
              <a:rPr lang="en-US" dirty="0"/>
              <a:t> –a </a:t>
            </a:r>
            <a:r>
              <a:rPr lang="en-US" baseline="0" dirty="0"/>
              <a:t> -- detailed statics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sar</a:t>
            </a:r>
            <a:r>
              <a:rPr lang="en-US" baseline="0" dirty="0"/>
              <a:t> –u – </a:t>
            </a:r>
            <a:r>
              <a:rPr lang="en-US" baseline="0" dirty="0" err="1"/>
              <a:t>cpu</a:t>
            </a:r>
            <a:r>
              <a:rPr lang="en-US" baseline="0" dirty="0"/>
              <a:t> usage </a:t>
            </a:r>
          </a:p>
          <a:p>
            <a:r>
              <a:rPr lang="en-US" baseline="0" dirty="0"/>
              <a:t> e2fsck –f /dev/</a:t>
            </a:r>
            <a:r>
              <a:rPr lang="en-US" baseline="0" dirty="0" err="1"/>
              <a:t>linux</a:t>
            </a:r>
            <a:r>
              <a:rPr lang="en-US" baseline="0" dirty="0"/>
              <a:t> – to check if u have any problem n that file system</a:t>
            </a:r>
          </a:p>
          <a:p>
            <a:r>
              <a:rPr lang="en-US" baseline="0" dirty="0"/>
              <a:t> cat /</a:t>
            </a:r>
            <a:r>
              <a:rPr lang="en-US" baseline="0" dirty="0" err="1"/>
              <a:t>proc</a:t>
            </a:r>
            <a:r>
              <a:rPr lang="en-US" baseline="0" dirty="0"/>
              <a:t>/</a:t>
            </a:r>
            <a:r>
              <a:rPr lang="en-US" baseline="0" dirty="0" err="1"/>
              <a:t>meminfo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1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uptime – tells you since how long session is active </a:t>
            </a:r>
          </a:p>
          <a:p>
            <a:r>
              <a:rPr lang="en-US" dirty="0"/>
              <a:t> </a:t>
            </a:r>
            <a:r>
              <a:rPr lang="en-US" dirty="0" err="1"/>
              <a:t>lsblk</a:t>
            </a:r>
            <a:r>
              <a:rPr lang="en-US" dirty="0"/>
              <a:t> – this command will show you how many blocks/volumes are attached .</a:t>
            </a:r>
          </a:p>
          <a:p>
            <a:r>
              <a:rPr lang="en-US" dirty="0"/>
              <a:t> free</a:t>
            </a:r>
            <a:r>
              <a:rPr lang="en-US" baseline="0" dirty="0"/>
              <a:t> –m to see available free space </a:t>
            </a:r>
          </a:p>
          <a:p>
            <a:r>
              <a:rPr lang="en-US" baseline="0" dirty="0"/>
              <a:t> cat /</a:t>
            </a:r>
            <a:r>
              <a:rPr lang="en-US" baseline="0" dirty="0" err="1"/>
              <a:t>proc</a:t>
            </a:r>
            <a:r>
              <a:rPr lang="en-US" baseline="0" dirty="0"/>
              <a:t>/</a:t>
            </a:r>
            <a:r>
              <a:rPr lang="en-US" baseline="0" dirty="0" err="1"/>
              <a:t>cpuinfo</a:t>
            </a:r>
            <a:r>
              <a:rPr lang="en-US" baseline="0" dirty="0"/>
              <a:t> -- &gt; how much </a:t>
            </a:r>
            <a:r>
              <a:rPr lang="en-US" baseline="0" dirty="0" err="1"/>
              <a:t>cpu</a:t>
            </a:r>
            <a:r>
              <a:rPr lang="en-US" baseline="0" dirty="0"/>
              <a:t> is available</a:t>
            </a:r>
          </a:p>
          <a:p>
            <a:r>
              <a:rPr lang="en-US" baseline="0" dirty="0"/>
              <a:t> top </a:t>
            </a:r>
            <a:r>
              <a:rPr lang="en-US" baseline="0" dirty="0">
                <a:sym typeface="Wingdings" panose="05000000000000000000" pitchFamily="2" charset="2"/>
              </a:rPr>
              <a:t>-- &gt; which process is eating more </a:t>
            </a:r>
            <a:r>
              <a:rPr lang="en-US" baseline="0" dirty="0" err="1">
                <a:sym typeface="Wingdings" panose="05000000000000000000" pitchFamily="2" charset="2"/>
              </a:rPr>
              <a:t>cpu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df</a:t>
            </a:r>
            <a:r>
              <a:rPr lang="en-US" baseline="0" dirty="0">
                <a:sym typeface="Wingdings" panose="05000000000000000000" pitchFamily="2" charset="2"/>
              </a:rPr>
              <a:t> –h -- &gt; file system {like drive in windows}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find / -name &lt;what you want to search&gt;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15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yellow update manager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yum </a:t>
            </a:r>
            <a:r>
              <a:rPr lang="en-US" dirty="0" err="1"/>
              <a:t>repolist</a:t>
            </a:r>
            <a:endParaRPr lang="en-US" dirty="0"/>
          </a:p>
          <a:p>
            <a:r>
              <a:rPr lang="en-US" dirty="0"/>
              <a:t>  yum list installed </a:t>
            </a:r>
          </a:p>
          <a:p>
            <a:r>
              <a:rPr lang="en-US" dirty="0"/>
              <a:t>  yum </a:t>
            </a:r>
            <a:r>
              <a:rPr lang="en-US" dirty="0" err="1"/>
              <a:t>grouplist</a:t>
            </a:r>
            <a:r>
              <a:rPr lang="en-US" dirty="0"/>
              <a:t> </a:t>
            </a:r>
          </a:p>
          <a:p>
            <a:r>
              <a:rPr lang="en-US" dirty="0"/>
              <a:t>  tail -5 /</a:t>
            </a:r>
            <a:r>
              <a:rPr lang="en-US" dirty="0" err="1"/>
              <a:t>var</a:t>
            </a:r>
            <a:r>
              <a:rPr lang="en-US" dirty="0"/>
              <a:t>/log/yum.log</a:t>
            </a:r>
          </a:p>
          <a:p>
            <a:r>
              <a:rPr lang="en-US" baseline="0" dirty="0"/>
              <a:t>  yum history</a:t>
            </a:r>
          </a:p>
          <a:p>
            <a:r>
              <a:rPr lang="en-US" baseline="0" dirty="0"/>
              <a:t>  yum search &lt;package name 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50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aux | grep “java” -- &gt; see where and all java is running</a:t>
            </a:r>
          </a:p>
          <a:p>
            <a:r>
              <a:rPr lang="en-US" dirty="0"/>
              <a:t> netstat -</a:t>
            </a:r>
            <a:r>
              <a:rPr lang="en-US" dirty="0" err="1"/>
              <a:t>lpnt</a:t>
            </a:r>
            <a:r>
              <a:rPr lang="en-US" dirty="0"/>
              <a:t> -- &gt; list servers with active connections</a:t>
            </a:r>
          </a:p>
          <a:p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</a:t>
            </a:r>
            <a:r>
              <a:rPr lang="en-US" dirty="0" err="1"/>
              <a:t>aG</a:t>
            </a:r>
            <a:r>
              <a:rPr lang="en-US" dirty="0"/>
              <a:t> </a:t>
            </a:r>
            <a:r>
              <a:rPr lang="en-US" dirty="0" err="1"/>
              <a:t>sudo</a:t>
            </a:r>
            <a:r>
              <a:rPr lang="en-US" dirty="0"/>
              <a:t> &lt;username&gt; -- &gt;add user to </a:t>
            </a:r>
            <a:r>
              <a:rPr lang="en-US" dirty="0" err="1"/>
              <a:t>sudo</a:t>
            </a:r>
            <a:r>
              <a:rPr lang="en-US" dirty="0"/>
              <a:t> group to get root privilege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42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 contains a series of command which is interpreted line by line and can automate real world tasks . </a:t>
            </a:r>
          </a:p>
          <a:p>
            <a:endParaRPr lang="en-US" dirty="0"/>
          </a:p>
          <a:p>
            <a:r>
              <a:rPr lang="en-US" dirty="0"/>
              <a:t>cat</a:t>
            </a:r>
            <a:r>
              <a:rPr lang="en-US" baseline="0" dirty="0"/>
              <a:t> /</a:t>
            </a:r>
            <a:r>
              <a:rPr lang="en-US" baseline="0" dirty="0" err="1"/>
              <a:t>etc</a:t>
            </a:r>
            <a:r>
              <a:rPr lang="en-US" baseline="0" dirty="0"/>
              <a:t>/shells </a:t>
            </a:r>
          </a:p>
          <a:p>
            <a:r>
              <a:rPr lang="en-US" baseline="0" dirty="0"/>
              <a:t> which bash </a:t>
            </a:r>
          </a:p>
          <a:p>
            <a:r>
              <a:rPr lang="en-US" baseline="0" dirty="0"/>
              <a:t>   #! /bin/bash – </a:t>
            </a:r>
            <a:r>
              <a:rPr lang="en-US" baseline="0" dirty="0" err="1"/>
              <a:t>shabang</a:t>
            </a:r>
            <a:r>
              <a:rPr lang="en-US" baseline="0" dirty="0"/>
              <a:t>   -- interpreter to say which shell to use but may take the previously used interpreter</a:t>
            </a:r>
          </a:p>
          <a:p>
            <a:r>
              <a:rPr lang="en-US" baseline="0" dirty="0"/>
              <a:t>  #!/</a:t>
            </a:r>
            <a:r>
              <a:rPr lang="en-US" baseline="0" dirty="0" err="1"/>
              <a:t>usr</a:t>
            </a:r>
            <a:r>
              <a:rPr lang="en-US" baseline="0" dirty="0"/>
              <a:t>/bin/python</a:t>
            </a:r>
          </a:p>
          <a:p>
            <a:r>
              <a:rPr lang="en-US" baseline="0" dirty="0"/>
              <a:t>  print “ This is python script .”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chmod</a:t>
            </a:r>
            <a:r>
              <a:rPr lang="en-US" baseline="0" dirty="0"/>
              <a:t> 755 hi.py</a:t>
            </a:r>
          </a:p>
          <a:p>
            <a:r>
              <a:rPr lang="en-US" baseline="0" dirty="0"/>
              <a:t>  ./hi.py</a:t>
            </a:r>
          </a:p>
          <a:p>
            <a:r>
              <a:rPr lang="en-US" baseline="0" dirty="0"/>
              <a:t>   # single line comment </a:t>
            </a:r>
          </a:p>
          <a:p>
            <a:r>
              <a:rPr lang="en-US" baseline="0" dirty="0"/>
              <a:t>   : ‘ &lt; write whatever you want  &gt;’  -- multiline comment </a:t>
            </a:r>
          </a:p>
          <a:p>
            <a:endParaRPr lang="en-US" baseline="0" dirty="0"/>
          </a:p>
          <a:p>
            <a:r>
              <a:rPr lang="en-US" baseline="0" dirty="0"/>
              <a:t>=================================================</a:t>
            </a:r>
          </a:p>
          <a:p>
            <a:r>
              <a:rPr lang="en-US" baseline="0" dirty="0"/>
              <a:t>   #! /bin/bash</a:t>
            </a:r>
          </a:p>
          <a:p>
            <a:r>
              <a:rPr lang="en-US" baseline="0" dirty="0"/>
              <a:t>   SERVER_NAME=‘hostname’</a:t>
            </a:r>
          </a:p>
          <a:p>
            <a:r>
              <a:rPr lang="en-US" baseline="0" dirty="0"/>
              <a:t>   echo “You are running this script on ${SERVER}”</a:t>
            </a:r>
          </a:p>
          <a:p>
            <a:r>
              <a:rPr lang="en-US" baseline="0" dirty="0"/>
              <a:t>=================================================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4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The history of Unix dates to the mid-1960s when the Massachusetts Institute of Technology, AT&amp;T Bell Labs, and General Electric were jointly developing an experimental time-sharing operating system called Multics for the GE-645 mainframe.</a:t>
            </a:r>
          </a:p>
          <a:p>
            <a:r>
              <a:rPr lang="en-US" b="0" dirty="0">
                <a:effectLst/>
              </a:rPr>
              <a:t>Multics introduced many innovations but had many problems.</a:t>
            </a:r>
          </a:p>
          <a:p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Bell Labs, frustrated by the size and complexity of Multics but not the aims, slowly pulled out of the project. Their last researchers to leave Multics – Ken Thompson, Dennis Ritchie, Doug McIlroy, and Joe </a:t>
            </a:r>
            <a:r>
              <a:rPr lang="en-US" b="0" dirty="0" err="1">
                <a:effectLst/>
              </a:rPr>
              <a:t>Ossanna</a:t>
            </a:r>
            <a:r>
              <a:rPr lang="en-US" b="0" dirty="0">
                <a:effectLst/>
              </a:rPr>
              <a:t> among others – decided to redo the work on a much smaller </a:t>
            </a:r>
            <a:r>
              <a:rPr lang="en-US" b="0" dirty="0" err="1">
                <a:effectLst/>
              </a:rPr>
              <a:t>scale.In</a:t>
            </a:r>
            <a:r>
              <a:rPr lang="en-US" b="0" dirty="0">
                <a:effectLst/>
              </a:rPr>
              <a:t> 1979, Dennis Ritchie described their vision for Unix.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and from there the Journey Started 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Fullscreen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https://www.tutorialspoint.com/difference-between-linux-and-unix#:~:text=Linux%20is%20open%20source%20and,and%20is%20not%20open%20source.&amp;text=Linux%20is%20used%20in%20wide,on%20servers%2C%20workstations%20or%20PCs.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is the kernel: the program in the system that allocates the machine's resources to the other programs that you run.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 is responsible for the utilities , Shell and more ...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GNU + Linus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Torvald's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Kernel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20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UNIX  is a OS </a:t>
            </a:r>
          </a:p>
          <a:p>
            <a:r>
              <a:rPr lang="en-US" baseline="0" dirty="0"/>
              <a:t>In 1980’s there was a GNU project which introduced LINUX Kernel .</a:t>
            </a:r>
          </a:p>
          <a:p>
            <a:endParaRPr lang="en-US" baseline="0" dirty="0"/>
          </a:p>
          <a:p>
            <a:r>
              <a:rPr lang="en-US" baseline="0" dirty="0"/>
              <a:t>https://danielmiessler.com/study/fedora_redhat_centos/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Various Distributions :</a:t>
            </a:r>
          </a:p>
          <a:p>
            <a:r>
              <a:rPr lang="en-US" baseline="0" dirty="0"/>
              <a:t>===============</a:t>
            </a:r>
          </a:p>
          <a:p>
            <a:pPr marL="228600" indent="-228600">
              <a:buAutoNum type="arabicPeriod"/>
            </a:pPr>
            <a:r>
              <a:rPr lang="en-US" baseline="0" dirty="0"/>
              <a:t>REHL – Commercial servers</a:t>
            </a:r>
          </a:p>
          <a:p>
            <a:pPr marL="228600" indent="-228600">
              <a:buAutoNum type="arabicPeriod"/>
            </a:pPr>
            <a:r>
              <a:rPr lang="en-US" baseline="0" dirty="0"/>
              <a:t>Fedora – Free version of REHL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Debian</a:t>
            </a:r>
            <a:r>
              <a:rPr lang="en-US" baseline="0" dirty="0"/>
              <a:t> – </a:t>
            </a:r>
            <a:r>
              <a:rPr lang="en-US" baseline="0" dirty="0" err="1"/>
              <a:t>Devloped</a:t>
            </a:r>
            <a:r>
              <a:rPr lang="en-US" baseline="0" dirty="0"/>
              <a:t> by a set of developers free for usage</a:t>
            </a:r>
          </a:p>
          <a:p>
            <a:pPr marL="228600" indent="-228600">
              <a:buAutoNum type="arabicPeriod"/>
            </a:pPr>
            <a:r>
              <a:rPr lang="en-US" baseline="0" dirty="0"/>
              <a:t>Ubuntu – free </a:t>
            </a:r>
          </a:p>
          <a:p>
            <a:pPr marL="228600" indent="-228600">
              <a:buAutoNum type="arabicPeriod"/>
            </a:pPr>
            <a:r>
              <a:rPr lang="en-US" baseline="0" dirty="0"/>
              <a:t>Centos - free</a:t>
            </a:r>
          </a:p>
          <a:p>
            <a:pPr marL="228600" indent="-228600">
              <a:buAutoNum type="arabicPeriod"/>
            </a:pPr>
            <a:r>
              <a:rPr lang="en-US" baseline="0" dirty="0"/>
              <a:t>Many more  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–f</a:t>
            </a:r>
          </a:p>
          <a:p>
            <a:r>
              <a:rPr lang="en-US" dirty="0"/>
              <a:t> Environment variables :</a:t>
            </a:r>
          </a:p>
          <a:p>
            <a:r>
              <a:rPr lang="en-US" dirty="0"/>
              <a:t> echo $USER, echo $HOST, echo $HOSTNAME , echo $SHELL</a:t>
            </a:r>
          </a:p>
          <a:p>
            <a:r>
              <a:rPr lang="en-US" dirty="0"/>
              <a:t> &amp;&amp;  and | and 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1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user can login simultaneously .</a:t>
            </a:r>
          </a:p>
          <a:p>
            <a:r>
              <a:rPr lang="en-US" dirty="0"/>
              <a:t>Shell encloses the environment.</a:t>
            </a:r>
          </a:p>
          <a:p>
            <a:endParaRPr lang="en-US" dirty="0"/>
          </a:p>
          <a:p>
            <a:r>
              <a:rPr lang="en-US" b="0" dirty="0">
                <a:effectLst/>
              </a:rPr>
              <a:t>What is The Shell ?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A Shell provides you with an interface to the Unix system. It gathers input from you and executes programs based on that input. When a program finishes executing, it displays that program's output.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Shell is an environment in which we can run our commands, programs, and shell scripts. There are different flavors of a shell, just as there are different flavors of operating systems. Each flavor of shell has its own set of recognized commands and functions.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What is Shell Prompt ?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The prompt, $, which is called the command prompt, is issued by the shell. While the prompt is displayed, you can type a command.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Shell reads your input after you press Enter. It determines the command you want executed by looking at the first word of your input. A word is an unbroken set of characters. Spaces and tabs separate words.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Examples: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 err="1">
                <a:effectLst/>
              </a:rPr>
              <a:t>ubuntu@My-Computer</a:t>
            </a:r>
            <a:r>
              <a:rPr lang="en-US" b="0" dirty="0">
                <a:effectLst/>
              </a:rPr>
              <a:t>:~$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root@ip-192-168-1-206:~$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What is This Tilde (~) ?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The tilde (~) is a Linux "shortcut" to denote a user's home directory. Thus tilde slash (~/) is the beginning of a path to a file or directory below the user's home directory.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example, for the ubuntu user, file /home/ubuntu/</a:t>
            </a:r>
            <a:r>
              <a:rPr lang="en-US" b="0" dirty="0" err="1">
                <a:effectLst/>
              </a:rPr>
              <a:t>test.file</a:t>
            </a:r>
            <a:r>
              <a:rPr lang="en-US" b="0" dirty="0">
                <a:effectLst/>
              </a:rPr>
              <a:t> can also be denoted by ~/</a:t>
            </a:r>
            <a:r>
              <a:rPr lang="en-US" b="0" dirty="0" err="1">
                <a:effectLst/>
              </a:rPr>
              <a:t>test.file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Note: this if you are currently logged in as Ubuntu user so ~ will refer to the home directory of ubuntu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but if you are logged in as another user for example root it will refer to the root's Home directory which is /root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What is the </a:t>
            </a:r>
            <a:r>
              <a:rPr lang="en-US" b="0" dirty="0" err="1">
                <a:effectLst/>
              </a:rPr>
              <a:t>SuperUser</a:t>
            </a:r>
            <a:r>
              <a:rPr lang="en-US" b="0" dirty="0">
                <a:effectLst/>
              </a:rPr>
              <a:t> (root) ?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Superuser is the generic term to refer to the user account used for system administration (Full Permission).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In Linux operating systems the superuser is the account whose UID (user identifier) is zero, no matter how it is named. and it's named root by default.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ls /   == &gt; top</a:t>
            </a:r>
            <a:r>
              <a:rPr lang="en-US" baseline="0" dirty="0"/>
              <a:t> level directory on </a:t>
            </a:r>
            <a:r>
              <a:rPr lang="en-US" baseline="0" dirty="0" err="1"/>
              <a:t>linux</a:t>
            </a:r>
            <a:r>
              <a:rPr lang="en-US" baseline="0" dirty="0"/>
              <a:t> file system</a:t>
            </a:r>
          </a:p>
          <a:p>
            <a:r>
              <a:rPr lang="en-US" baseline="0" dirty="0"/>
              <a:t> ls  /bin -- &gt; list of command executed </a:t>
            </a:r>
          </a:p>
          <a:p>
            <a:r>
              <a:rPr lang="en-US" baseline="0" dirty="0"/>
              <a:t> ls /boot == &gt; includes </a:t>
            </a:r>
            <a:r>
              <a:rPr lang="en-US" baseline="0" dirty="0" err="1"/>
              <a:t>linux</a:t>
            </a:r>
            <a:r>
              <a:rPr lang="en-US" baseline="0" dirty="0"/>
              <a:t> startup files</a:t>
            </a:r>
          </a:p>
          <a:p>
            <a:r>
              <a:rPr lang="en-US" baseline="0" dirty="0"/>
              <a:t> ls /</a:t>
            </a:r>
            <a:r>
              <a:rPr lang="en-US" baseline="0" dirty="0" err="1"/>
              <a:t>etc</a:t>
            </a:r>
            <a:r>
              <a:rPr lang="en-US" baseline="0" dirty="0"/>
              <a:t>  == &gt; includes config files </a:t>
            </a:r>
          </a:p>
          <a:p>
            <a:r>
              <a:rPr lang="en-US" baseline="0" dirty="0"/>
              <a:t> ls /dev ==   &gt; all the h/w and s/w devices details </a:t>
            </a:r>
          </a:p>
          <a:p>
            <a:r>
              <a:rPr lang="en-US" baseline="0" dirty="0"/>
              <a:t> ls /home == &gt; home directory for every user</a:t>
            </a:r>
          </a:p>
          <a:p>
            <a:r>
              <a:rPr lang="en-US" baseline="0" dirty="0"/>
              <a:t> ls /lib == &gt; libraries for kernel </a:t>
            </a:r>
          </a:p>
          <a:p>
            <a:r>
              <a:rPr lang="en-US" baseline="0" dirty="0"/>
              <a:t> ls /</a:t>
            </a:r>
            <a:r>
              <a:rPr lang="en-US" baseline="0" dirty="0" err="1"/>
              <a:t>mnt</a:t>
            </a:r>
            <a:r>
              <a:rPr lang="en-US" baseline="0" dirty="0"/>
              <a:t> == &gt; list of devices mount </a:t>
            </a:r>
          </a:p>
          <a:p>
            <a:r>
              <a:rPr lang="en-US" baseline="0" dirty="0"/>
              <a:t> ls /opt == &gt; contains application binaries </a:t>
            </a:r>
          </a:p>
          <a:p>
            <a:r>
              <a:rPr lang="en-US" baseline="0" dirty="0"/>
              <a:t> ls /proc == &gt; list process running on kernel</a:t>
            </a:r>
          </a:p>
          <a:p>
            <a:r>
              <a:rPr lang="en-US" baseline="0" dirty="0"/>
              <a:t> ls /</a:t>
            </a:r>
            <a:r>
              <a:rPr lang="en-US" baseline="0" dirty="0" err="1"/>
              <a:t>sbin</a:t>
            </a:r>
            <a:r>
              <a:rPr lang="en-US" baseline="0" dirty="0"/>
              <a:t>  == &gt; admin related commands </a:t>
            </a:r>
          </a:p>
          <a:p>
            <a:r>
              <a:rPr lang="en-US" baseline="0" dirty="0"/>
              <a:t> ls /</a:t>
            </a:r>
            <a:r>
              <a:rPr lang="en-US" baseline="0" dirty="0" err="1"/>
              <a:t>tmp</a:t>
            </a:r>
            <a:r>
              <a:rPr lang="en-US" baseline="0" dirty="0"/>
              <a:t> == &gt; temporary directory</a:t>
            </a:r>
          </a:p>
          <a:p>
            <a:r>
              <a:rPr lang="en-US" baseline="0" dirty="0"/>
              <a:t> ls /user == &gt; list of small programs accessible to users </a:t>
            </a:r>
          </a:p>
          <a:p>
            <a:r>
              <a:rPr lang="en-US" baseline="0" dirty="0"/>
              <a:t> ls /var == &gt; variables like log file are stored here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65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Linux Directory Structure Theory</a:t>
            </a:r>
          </a:p>
          <a:p>
            <a:r>
              <a:rPr lang="en-US" b="0" dirty="0">
                <a:effectLst/>
              </a:rPr>
              <a:t>Let's have a theory Lecture First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Here are the Linux Directory Structure (Read Below for each one):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1. / – root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Every single file and directory starts from the root directory.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Only root user has write privilege under this directory.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Please note that /root is root user’s home directory, which is not same as /.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2. /bin – User Binaries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binary executables.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Common </a:t>
            </a:r>
            <a:r>
              <a:rPr lang="en-US" b="0" dirty="0" err="1">
                <a:effectLst/>
              </a:rPr>
              <a:t>linux</a:t>
            </a:r>
            <a:r>
              <a:rPr lang="en-US" b="0" dirty="0">
                <a:effectLst/>
              </a:rPr>
              <a:t> commands you need to use in single-user modes are located under this directory.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Commands used by all the users of the system are located here.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</a:t>
            </a:r>
            <a:r>
              <a:rPr lang="en-US" b="0" dirty="0" err="1">
                <a:effectLst/>
              </a:rPr>
              <a:t>ps</a:t>
            </a:r>
            <a:r>
              <a:rPr lang="en-US" b="0" dirty="0">
                <a:effectLst/>
              </a:rPr>
              <a:t>, ls, ping, grep, cp.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3. /</a:t>
            </a:r>
            <a:r>
              <a:rPr lang="en-US" b="0" dirty="0" err="1">
                <a:effectLst/>
              </a:rPr>
              <a:t>sbin</a:t>
            </a:r>
            <a:r>
              <a:rPr lang="en-US" b="0" dirty="0">
                <a:effectLst/>
              </a:rPr>
              <a:t> – System Binaries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Just like /bin, /</a:t>
            </a:r>
            <a:r>
              <a:rPr lang="en-US" b="0" dirty="0" err="1">
                <a:effectLst/>
              </a:rPr>
              <a:t>sbin</a:t>
            </a:r>
            <a:r>
              <a:rPr lang="en-US" b="0" dirty="0">
                <a:effectLst/>
              </a:rPr>
              <a:t> also contains binary executables.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But, the </a:t>
            </a:r>
            <a:r>
              <a:rPr lang="en-US" b="0" dirty="0" err="1">
                <a:effectLst/>
              </a:rPr>
              <a:t>linux</a:t>
            </a:r>
            <a:r>
              <a:rPr lang="en-US" b="0" dirty="0">
                <a:effectLst/>
              </a:rPr>
              <a:t> commands located under this directory are used typically by system </a:t>
            </a:r>
            <a:r>
              <a:rPr lang="en-US" b="0" dirty="0" err="1">
                <a:effectLst/>
              </a:rPr>
              <a:t>aministrator</a:t>
            </a:r>
            <a:r>
              <a:rPr lang="en-US" b="0" dirty="0">
                <a:effectLst/>
              </a:rPr>
              <a:t>, for system maintenance purpose.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iptables, reboot, </a:t>
            </a:r>
            <a:r>
              <a:rPr lang="en-US" b="0" dirty="0" err="1">
                <a:effectLst/>
              </a:rPr>
              <a:t>fdisk</a:t>
            </a:r>
            <a:r>
              <a:rPr lang="en-US" b="0" dirty="0">
                <a:effectLst/>
              </a:rPr>
              <a:t>, ifconfig, </a:t>
            </a:r>
            <a:r>
              <a:rPr lang="en-US" b="0" dirty="0" err="1">
                <a:effectLst/>
              </a:rPr>
              <a:t>swapon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4. /</a:t>
            </a:r>
            <a:r>
              <a:rPr lang="en-US" b="0" dirty="0" err="1">
                <a:effectLst/>
              </a:rPr>
              <a:t>etc</a:t>
            </a:r>
            <a:r>
              <a:rPr lang="en-US" b="0" dirty="0">
                <a:effectLst/>
              </a:rPr>
              <a:t> – Configuration Files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configuration files required by all programs.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This also contains startup and shutdown shell scripts used to start/stop individual programs.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/</a:t>
            </a:r>
            <a:r>
              <a:rPr lang="en-US" b="0" dirty="0" err="1">
                <a:effectLst/>
              </a:rPr>
              <a:t>etc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resolv.conf</a:t>
            </a:r>
            <a:r>
              <a:rPr lang="en-US" b="0" dirty="0">
                <a:effectLst/>
              </a:rPr>
              <a:t>, /</a:t>
            </a:r>
            <a:r>
              <a:rPr lang="en-US" b="0" dirty="0" err="1">
                <a:effectLst/>
              </a:rPr>
              <a:t>etc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logrotate.conf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5. /dev – Device Files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device files.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These include terminal devices, </a:t>
            </a:r>
            <a:r>
              <a:rPr lang="en-US" b="0" dirty="0" err="1">
                <a:effectLst/>
              </a:rPr>
              <a:t>usb</a:t>
            </a:r>
            <a:r>
              <a:rPr lang="en-US" b="0" dirty="0">
                <a:effectLst/>
              </a:rPr>
              <a:t>, or any device attached to the system.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/dev/tty1, /dev/usbmon0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6. /proc – Process Information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information about system process.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This is a pseudo filesystem contains information about running process. For example: /proc/{</a:t>
            </a:r>
            <a:r>
              <a:rPr lang="en-US" b="0" dirty="0" err="1">
                <a:effectLst/>
              </a:rPr>
              <a:t>pid</a:t>
            </a:r>
            <a:r>
              <a:rPr lang="en-US" b="0" dirty="0">
                <a:effectLst/>
              </a:rPr>
              <a:t>} directory contains information about the process with that particular </a:t>
            </a:r>
            <a:r>
              <a:rPr lang="en-US" b="0" dirty="0" err="1">
                <a:effectLst/>
              </a:rPr>
              <a:t>pid</a:t>
            </a:r>
            <a:r>
              <a:rPr lang="en-US" b="0" dirty="0">
                <a:effectLst/>
              </a:rPr>
              <a:t>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This is a virtual filesystem with text information about system resources. For example: /proc/uptime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7. /var – Variable Files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var stands for variable files.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Content of the files that are expected to grow can be found under this directory.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This includes — system log files (/var/log); packages and database files (/var/lib); emails (/var/mail); print queues (/var/spool); lock files (/var/lock); temp files needed across reboots (/var/</a:t>
            </a:r>
            <a:r>
              <a:rPr lang="en-US" b="0" dirty="0" err="1">
                <a:effectLst/>
              </a:rPr>
              <a:t>tmp</a:t>
            </a:r>
            <a:r>
              <a:rPr lang="en-US" b="0" dirty="0">
                <a:effectLst/>
              </a:rPr>
              <a:t>);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8. /</a:t>
            </a:r>
            <a:r>
              <a:rPr lang="en-US" b="0" dirty="0" err="1">
                <a:effectLst/>
              </a:rPr>
              <a:t>tmp</a:t>
            </a:r>
            <a:r>
              <a:rPr lang="en-US" b="0" dirty="0">
                <a:effectLst/>
              </a:rPr>
              <a:t> – Temporary Files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Directory that contains temporary files created by system and users.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Files under this directory are deleted when system is rebooted.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9.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 – User Programs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binaries, libraries, documentation, and source-code for second level programs.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/bin contains binary files for user programs. If you can’t find a user binary under /bin, look under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/bin. For example: at, </a:t>
            </a:r>
            <a:r>
              <a:rPr lang="en-US" b="0" dirty="0" err="1">
                <a:effectLst/>
              </a:rPr>
              <a:t>awk</a:t>
            </a:r>
            <a:r>
              <a:rPr lang="en-US" b="0" dirty="0">
                <a:effectLst/>
              </a:rPr>
              <a:t>, cc, less, </a:t>
            </a:r>
            <a:r>
              <a:rPr lang="en-US" b="0" dirty="0" err="1">
                <a:effectLst/>
              </a:rPr>
              <a:t>scp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sbin</a:t>
            </a:r>
            <a:r>
              <a:rPr lang="en-US" b="0" dirty="0">
                <a:effectLst/>
              </a:rPr>
              <a:t> contains binary files for system administrators. If you can’t find a system binary under /</a:t>
            </a:r>
            <a:r>
              <a:rPr lang="en-US" b="0" dirty="0" err="1">
                <a:effectLst/>
              </a:rPr>
              <a:t>sbin</a:t>
            </a:r>
            <a:r>
              <a:rPr lang="en-US" b="0" dirty="0">
                <a:effectLst/>
              </a:rPr>
              <a:t>, look under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sbin</a:t>
            </a:r>
            <a:r>
              <a:rPr lang="en-US" b="0" dirty="0">
                <a:effectLst/>
              </a:rPr>
              <a:t>. For example: </a:t>
            </a:r>
            <a:r>
              <a:rPr lang="en-US" b="0" dirty="0" err="1">
                <a:effectLst/>
              </a:rPr>
              <a:t>atd</a:t>
            </a:r>
            <a:r>
              <a:rPr lang="en-US" b="0" dirty="0">
                <a:effectLst/>
              </a:rPr>
              <a:t>, </a:t>
            </a:r>
            <a:r>
              <a:rPr lang="en-US" b="0" dirty="0" err="1">
                <a:effectLst/>
              </a:rPr>
              <a:t>cron</a:t>
            </a:r>
            <a:r>
              <a:rPr lang="en-US" b="0" dirty="0">
                <a:effectLst/>
              </a:rPr>
              <a:t>, </a:t>
            </a:r>
            <a:r>
              <a:rPr lang="en-US" b="0" dirty="0" err="1">
                <a:effectLst/>
              </a:rPr>
              <a:t>sshd</a:t>
            </a:r>
            <a:r>
              <a:rPr lang="en-US" b="0" dirty="0">
                <a:effectLst/>
              </a:rPr>
              <a:t>, </a:t>
            </a:r>
            <a:r>
              <a:rPr lang="en-US" b="0" dirty="0" err="1">
                <a:effectLst/>
              </a:rPr>
              <a:t>useradd</a:t>
            </a:r>
            <a:r>
              <a:rPr lang="en-US" b="0" dirty="0">
                <a:effectLst/>
              </a:rPr>
              <a:t>, </a:t>
            </a:r>
            <a:r>
              <a:rPr lang="en-US" b="0" dirty="0" err="1">
                <a:effectLst/>
              </a:rPr>
              <a:t>userdel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/lib contains libraries for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/bin and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sbin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/local contains users programs that you install from source. For example, when you install apache from source, it goes under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/local/apache2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10. /home – Home Directories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Home directories for all users to store their personal files.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/home/john, /home/</a:t>
            </a:r>
            <a:r>
              <a:rPr lang="en-US" b="0" dirty="0" err="1">
                <a:effectLst/>
              </a:rPr>
              <a:t>nikita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11. /boot – Boot Loader Files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boot loader related files.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Kernel </a:t>
            </a:r>
            <a:r>
              <a:rPr lang="en-US" b="0" dirty="0" err="1">
                <a:effectLst/>
              </a:rPr>
              <a:t>initrd</a:t>
            </a:r>
            <a:r>
              <a:rPr lang="en-US" b="0" dirty="0">
                <a:effectLst/>
              </a:rPr>
              <a:t>, </a:t>
            </a:r>
            <a:r>
              <a:rPr lang="en-US" b="0" dirty="0" err="1">
                <a:effectLst/>
              </a:rPr>
              <a:t>vmlinux</a:t>
            </a:r>
            <a:r>
              <a:rPr lang="en-US" b="0" dirty="0">
                <a:effectLst/>
              </a:rPr>
              <a:t>, grub files are located under /boot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initrd.img-2.6.32-24-generic, vmlinuz-2.6.32-24-generic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12. /lib – System Libraries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library files that supports the binaries located under /bin and /</a:t>
            </a:r>
            <a:r>
              <a:rPr lang="en-US" b="0" dirty="0" err="1">
                <a:effectLst/>
              </a:rPr>
              <a:t>sbin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Library filenames are either </a:t>
            </a:r>
            <a:r>
              <a:rPr lang="en-US" b="0" dirty="0" err="1">
                <a:effectLst/>
              </a:rPr>
              <a:t>ld</a:t>
            </a:r>
            <a:r>
              <a:rPr lang="en-US" b="0" dirty="0">
                <a:effectLst/>
              </a:rPr>
              <a:t>* or lib*.so.*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ld-2.11.1.so, libncurses.so.5.7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13. /opt – Optional add-on Applications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opt stands for optional.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add-on applications from individual vendors.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add-on applications should be installed under either /opt/ or /opt/ sub-directory.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14. /</a:t>
            </a:r>
            <a:r>
              <a:rPr lang="en-US" b="0" dirty="0" err="1">
                <a:effectLst/>
              </a:rPr>
              <a:t>mnt</a:t>
            </a:r>
            <a:r>
              <a:rPr lang="en-US" b="0" dirty="0">
                <a:effectLst/>
              </a:rPr>
              <a:t> – Mount Directory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Temporary mount directory where sysadmins can mount filesystems.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15. /media – Removable Media Devices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Temporary mount directory for removable devices.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examples, /media/</a:t>
            </a:r>
            <a:r>
              <a:rPr lang="en-US" b="0" dirty="0" err="1">
                <a:effectLst/>
              </a:rPr>
              <a:t>cdrom</a:t>
            </a:r>
            <a:r>
              <a:rPr lang="en-US" b="0" dirty="0">
                <a:effectLst/>
              </a:rPr>
              <a:t> for CD-ROM; /media/floppy for floppy drives; /media/</a:t>
            </a:r>
            <a:r>
              <a:rPr lang="en-US" b="0" dirty="0" err="1">
                <a:effectLst/>
              </a:rPr>
              <a:t>cdrecorder</a:t>
            </a:r>
            <a:r>
              <a:rPr lang="en-US" b="0" dirty="0">
                <a:effectLst/>
              </a:rPr>
              <a:t> for CD writer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16. /</a:t>
            </a:r>
            <a:r>
              <a:rPr lang="en-US" b="0" dirty="0" err="1">
                <a:effectLst/>
              </a:rPr>
              <a:t>srv</a:t>
            </a:r>
            <a:r>
              <a:rPr lang="en-US" b="0" dirty="0">
                <a:effectLst/>
              </a:rPr>
              <a:t> – Service Data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 err="1">
                <a:effectLst/>
              </a:rPr>
              <a:t>srv</a:t>
            </a:r>
            <a:r>
              <a:rPr lang="en-US" b="0" dirty="0">
                <a:effectLst/>
              </a:rPr>
              <a:t> stands for service.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server specific services related data.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example, /</a:t>
            </a:r>
            <a:r>
              <a:rPr lang="en-US" b="0" dirty="0" err="1">
                <a:effectLst/>
              </a:rPr>
              <a:t>srv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cvs</a:t>
            </a:r>
            <a:r>
              <a:rPr lang="en-US" b="0" dirty="0">
                <a:effectLst/>
              </a:rPr>
              <a:t> contains CVS related </a:t>
            </a:r>
            <a:r>
              <a:rPr lang="en-US" b="0">
                <a:effectLst/>
              </a:rPr>
              <a:t>data.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89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useradd</a:t>
            </a:r>
            <a:r>
              <a:rPr lang="en-US" baseline="0" dirty="0"/>
              <a:t> &lt;name&gt;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passwd</a:t>
            </a:r>
            <a:r>
              <a:rPr lang="en-US" baseline="0" dirty="0"/>
              <a:t> &lt;name&gt; give the password twice 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</a:t>
            </a:r>
            <a:r>
              <a:rPr lang="en-US" baseline="0" dirty="0"/>
              <a:t> &lt;name&gt;</a:t>
            </a:r>
          </a:p>
          <a:p>
            <a:endParaRPr lang="en-US" baseline="0" dirty="0"/>
          </a:p>
          <a:p>
            <a:r>
              <a:rPr lang="en-US" baseline="0" dirty="0"/>
              <a:t>User information will be at /</a:t>
            </a:r>
            <a:r>
              <a:rPr lang="en-US" baseline="0" dirty="0" err="1"/>
              <a:t>etc</a:t>
            </a:r>
            <a:r>
              <a:rPr lang="en-US" baseline="0" dirty="0"/>
              <a:t>/</a:t>
            </a:r>
            <a:r>
              <a:rPr lang="en-US" baseline="0" dirty="0" err="1"/>
              <a:t>passwd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 </a:t>
            </a:r>
            <a:r>
              <a:rPr lang="en-US" baseline="0" dirty="0" err="1"/>
              <a:t>pwd</a:t>
            </a:r>
            <a:endParaRPr lang="en-US" baseline="0" dirty="0"/>
          </a:p>
          <a:p>
            <a:r>
              <a:rPr lang="en-US" baseline="0" dirty="0"/>
              <a:t> echo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sudo</a:t>
            </a:r>
            <a:r>
              <a:rPr lang="en-US" baseline="0" dirty="0"/>
              <a:t> </a:t>
            </a:r>
          </a:p>
          <a:p>
            <a:r>
              <a:rPr lang="en-US" baseline="0" dirty="0"/>
              <a:t> clear</a:t>
            </a:r>
          </a:p>
          <a:p>
            <a:r>
              <a:rPr lang="en-US" baseline="0" dirty="0"/>
              <a:t>  x=100</a:t>
            </a:r>
          </a:p>
          <a:p>
            <a:r>
              <a:rPr lang="en-US" baseline="0" dirty="0"/>
              <a:t>  echo $x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78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Creation</a:t>
            </a:r>
            <a:r>
              <a:rPr lang="en-US" baseline="0" dirty="0"/>
              <a:t> of a file </a:t>
            </a:r>
          </a:p>
          <a:p>
            <a:r>
              <a:rPr lang="en-US" baseline="0" dirty="0"/>
              <a:t>  vi &lt;filename&gt;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</a:t>
            </a:r>
            <a:r>
              <a:rPr lang="en-US" baseline="0" dirty="0" err="1"/>
              <a:t>nano</a:t>
            </a:r>
            <a:r>
              <a:rPr lang="en-US" baseline="0" dirty="0"/>
              <a:t> &lt;filename&gt;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</a:t>
            </a:r>
            <a:r>
              <a:rPr lang="en-US" baseline="0" dirty="0" err="1"/>
              <a:t>touh</a:t>
            </a:r>
            <a:r>
              <a:rPr lang="en-US" baseline="0" dirty="0"/>
              <a:t>  &lt;filename&gt;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1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chmod</a:t>
            </a:r>
            <a:r>
              <a:rPr lang="en-US" dirty="0"/>
              <a:t> –R  </a:t>
            </a:r>
            <a:r>
              <a:rPr lang="en-US" dirty="0">
                <a:sym typeface="Wingdings" panose="05000000000000000000" pitchFamily="2" charset="2"/>
              </a:rPr>
              <a:t> is used to</a:t>
            </a:r>
            <a:r>
              <a:rPr lang="en-US" baseline="0" dirty="0">
                <a:sym typeface="Wingdings" panose="05000000000000000000" pitchFamily="2" charset="2"/>
              </a:rPr>
              <a:t> change permission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</a:t>
            </a:r>
            <a:r>
              <a:rPr lang="en-US" baseline="0" dirty="0" err="1">
                <a:sym typeface="Wingdings" panose="05000000000000000000" pitchFamily="2" charset="2"/>
              </a:rPr>
              <a:t>pwd</a:t>
            </a:r>
            <a:r>
              <a:rPr lang="en-US" baseline="0" dirty="0">
                <a:sym typeface="Wingdings" panose="05000000000000000000" pitchFamily="2" charset="2"/>
              </a:rPr>
              <a:t> -- &gt;  present working directory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</a:t>
            </a:r>
            <a:r>
              <a:rPr lang="en-US" baseline="0" dirty="0" err="1">
                <a:sym typeface="Wingdings" panose="05000000000000000000" pitchFamily="2" charset="2"/>
              </a:rPr>
              <a:t>mkdir</a:t>
            </a:r>
            <a:r>
              <a:rPr lang="en-US" baseline="0" dirty="0">
                <a:sym typeface="Wingdings" panose="05000000000000000000" pitchFamily="2" charset="2"/>
              </a:rPr>
              <a:t> dir1 dir2 dir3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date  check date and time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</a:t>
            </a:r>
            <a:r>
              <a:rPr lang="en-US" baseline="0" dirty="0" err="1">
                <a:sym typeface="Wingdings" panose="05000000000000000000" pitchFamily="2" charset="2"/>
              </a:rPr>
              <a:t>cal</a:t>
            </a:r>
            <a:r>
              <a:rPr lang="en-US" baseline="0" dirty="0">
                <a:sym typeface="Wingdings" panose="05000000000000000000" pitchFamily="2" charset="2"/>
              </a:rPr>
              <a:t> -- &gt; calendar for current month 	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</a:t>
            </a:r>
            <a:r>
              <a:rPr lang="en-US" baseline="0" dirty="0" err="1">
                <a:sym typeface="Wingdings" panose="05000000000000000000" pitchFamily="2" charset="2"/>
              </a:rPr>
              <a:t>cal</a:t>
            </a:r>
            <a:r>
              <a:rPr lang="en-US" baseline="0" dirty="0">
                <a:sym typeface="Wingdings" panose="05000000000000000000" pitchFamily="2" charset="2"/>
              </a:rPr>
              <a:t> 2019 -- &gt; year’s calendar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</a:t>
            </a:r>
            <a:r>
              <a:rPr lang="en-US" baseline="0" dirty="0" err="1">
                <a:sym typeface="Wingdings" panose="05000000000000000000" pitchFamily="2" charset="2"/>
              </a:rPr>
              <a:t>cp</a:t>
            </a:r>
            <a:r>
              <a:rPr lang="en-US" baseline="0" dirty="0">
                <a:sym typeface="Wingdings" panose="05000000000000000000" pitchFamily="2" charset="2"/>
              </a:rPr>
              <a:t> &lt;source file &gt; &lt; destination file&gt;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ym typeface="Wingdings" panose="05000000000000000000" pitchFamily="2" charset="2"/>
              </a:rPr>
              <a:t>  mv &lt;source file &gt; &lt; destination file&gt;</a:t>
            </a:r>
          </a:p>
          <a:p>
            <a:r>
              <a:rPr lang="en-US" dirty="0"/>
              <a:t>  </a:t>
            </a:r>
            <a:r>
              <a:rPr lang="en-US" dirty="0" err="1"/>
              <a:t>rmdir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to remove directory </a:t>
            </a:r>
          </a:p>
          <a:p>
            <a:r>
              <a:rPr lang="en-US" dirty="0">
                <a:sym typeface="Wingdings" panose="05000000000000000000" pitchFamily="2" charset="2"/>
              </a:rPr>
              <a:t>  </a:t>
            </a:r>
            <a:r>
              <a:rPr lang="en-US" dirty="0" err="1">
                <a:sym typeface="Wingdings" panose="05000000000000000000" pitchFamily="2" charset="2"/>
              </a:rPr>
              <a:t>rm</a:t>
            </a:r>
            <a:r>
              <a:rPr lang="en-US" dirty="0">
                <a:sym typeface="Wingdings" panose="05000000000000000000" pitchFamily="2" charset="2"/>
              </a:rPr>
              <a:t>  -</a:t>
            </a:r>
            <a:r>
              <a:rPr lang="en-US" dirty="0" err="1">
                <a:sym typeface="Wingdings" panose="05000000000000000000" pitchFamily="2" charset="2"/>
              </a:rPr>
              <a:t>rf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&lt;filename&gt; -- &gt; remove a file </a:t>
            </a:r>
          </a:p>
          <a:p>
            <a:r>
              <a:rPr lang="en-US" dirty="0">
                <a:sym typeface="Wingdings" panose="05000000000000000000" pitchFamily="2" charset="2"/>
              </a:rPr>
              <a:t>  cd ‘xyz </a:t>
            </a:r>
            <a:r>
              <a:rPr lang="en-US" dirty="0" err="1">
                <a:sym typeface="Wingdings" panose="05000000000000000000" pitchFamily="2" charset="2"/>
              </a:rPr>
              <a:t>pqr</a:t>
            </a:r>
            <a:r>
              <a:rPr lang="en-US" dirty="0">
                <a:sym typeface="Wingdings" panose="05000000000000000000" pitchFamily="2" charset="2"/>
              </a:rPr>
              <a:t>’</a:t>
            </a:r>
          </a:p>
          <a:p>
            <a:r>
              <a:rPr lang="en-US" dirty="0">
                <a:sym typeface="Wingdings" panose="05000000000000000000" pitchFamily="2" charset="2"/>
              </a:rPr>
              <a:t>To check how many file system is there -- &gt; </a:t>
            </a:r>
            <a:r>
              <a:rPr lang="en-US" dirty="0" err="1">
                <a:sym typeface="Wingdings" panose="05000000000000000000" pitchFamily="2" charset="2"/>
              </a:rPr>
              <a:t>df</a:t>
            </a:r>
            <a:r>
              <a:rPr lang="en-US" dirty="0">
                <a:sym typeface="Wingdings" panose="05000000000000000000" pitchFamily="2" charset="2"/>
              </a:rPr>
              <a:t> –h  [du –h will give in human readable format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]</a:t>
            </a:r>
          </a:p>
          <a:p>
            <a:r>
              <a:rPr lang="en-US" dirty="0"/>
              <a:t>   du –k  /dev -- &gt; which file is using how much space</a:t>
            </a:r>
            <a:r>
              <a:rPr lang="en-US" baseline="0" dirty="0"/>
              <a:t> .</a:t>
            </a:r>
          </a:p>
          <a:p>
            <a:r>
              <a:rPr lang="en-US" baseline="0" dirty="0"/>
              <a:t>   find &lt;</a:t>
            </a:r>
            <a:r>
              <a:rPr lang="en-US" baseline="0" dirty="0" err="1"/>
              <a:t>dirs</a:t>
            </a:r>
            <a:r>
              <a:rPr lang="en-US" baseline="0" dirty="0"/>
              <a:t>&gt; [condition] [action]</a:t>
            </a:r>
          </a:p>
          <a:p>
            <a:r>
              <a:rPr lang="en-US" baseline="0" dirty="0"/>
              <a:t>   </a:t>
            </a:r>
            <a:r>
              <a:rPr lang="en-US" baseline="0" dirty="0" err="1"/>
              <a:t>gzip</a:t>
            </a:r>
            <a:r>
              <a:rPr lang="en-US" baseline="0" dirty="0"/>
              <a:t> and </a:t>
            </a:r>
            <a:r>
              <a:rPr lang="en-US" baseline="0" dirty="0" err="1"/>
              <a:t>gunzip</a:t>
            </a:r>
            <a:r>
              <a:rPr lang="en-US" baseline="0" dirty="0"/>
              <a:t> </a:t>
            </a:r>
          </a:p>
          <a:p>
            <a:r>
              <a:rPr lang="en-US" baseline="0" dirty="0"/>
              <a:t>   tar a file using command -- &gt; tar –</a:t>
            </a:r>
            <a:r>
              <a:rPr lang="en-US" baseline="0" dirty="0" err="1"/>
              <a:t>cvf</a:t>
            </a:r>
            <a:r>
              <a:rPr lang="en-US" baseline="0" dirty="0"/>
              <a:t> dir3.tar dir3 </a:t>
            </a:r>
          </a:p>
          <a:p>
            <a:r>
              <a:rPr lang="en-US" baseline="0" dirty="0"/>
              <a:t>   unzip using tar –</a:t>
            </a:r>
            <a:r>
              <a:rPr lang="en-US" baseline="0" dirty="0" err="1"/>
              <a:t>xvzf</a:t>
            </a:r>
            <a:r>
              <a:rPr lang="en-US" baseline="0" dirty="0"/>
              <a:t> dir.tar </a:t>
            </a:r>
          </a:p>
          <a:p>
            <a:r>
              <a:rPr lang="en-US" baseline="0" dirty="0"/>
              <a:t>   </a:t>
            </a:r>
            <a:r>
              <a:rPr lang="en-US" baseline="0" dirty="0" err="1"/>
              <a:t>wc</a:t>
            </a:r>
            <a:r>
              <a:rPr lang="en-US" baseline="0" dirty="0"/>
              <a:t> &lt;</a:t>
            </a:r>
            <a:r>
              <a:rPr lang="en-US" baseline="0" dirty="0" err="1"/>
              <a:t>passwd</a:t>
            </a:r>
            <a:r>
              <a:rPr lang="en-US" baseline="0" dirty="0"/>
              <a:t>&gt;  -- &gt; tells you how many lines – words – characters are there in the file .</a:t>
            </a:r>
          </a:p>
          <a:p>
            <a:r>
              <a:rPr lang="en-US" baseline="0" dirty="0"/>
              <a:t>   sort &lt;filename&gt; for sorting </a:t>
            </a:r>
          </a:p>
          <a:p>
            <a:r>
              <a:rPr lang="en-US" baseline="0" dirty="0"/>
              <a:t>   sort –n &lt;filename&gt; for sorting on numeric value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7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r>
              <a:rPr lang="en-US" b="1" dirty="0"/>
              <a:t>Linux basic commands for </a:t>
            </a:r>
            <a:r>
              <a:rPr lang="en-US" b="1" dirty="0" err="1"/>
              <a:t>aws</a:t>
            </a:r>
            <a:r>
              <a:rPr lang="en-US" b="1" dirty="0"/>
              <a:t> &amp; </a:t>
            </a:r>
            <a:r>
              <a:rPr lang="en-US" b="1" dirty="0" err="1"/>
              <a:t>devops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vikas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71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8" y="123069"/>
            <a:ext cx="11082528" cy="637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4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03" y="109728"/>
            <a:ext cx="11896894" cy="5327903"/>
          </a:xfrm>
          <a:prstGeom prst="rect">
            <a:avLst/>
          </a:prstGeom>
        </p:spPr>
      </p:pic>
      <p:pic>
        <p:nvPicPr>
          <p:cNvPr id="5122" name="Picture 2" descr="file-permissions-rwx | CloudxLab Blog">
            <a:extLst>
              <a:ext uri="{FF2B5EF4-FFF2-40B4-BE49-F238E27FC236}">
                <a16:creationId xmlns:a16="http://schemas.microsoft.com/office/drawing/2014/main" id="{F241CDD7-254C-41A5-A537-26EE0F4DD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27" y="5519547"/>
            <a:ext cx="37147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3" y="292609"/>
            <a:ext cx="12117317" cy="51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96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5" y="219075"/>
            <a:ext cx="84010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2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178057"/>
            <a:ext cx="9029700" cy="49377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535" y="5428639"/>
            <a:ext cx="10267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65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10250" cy="2352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008" y="2645283"/>
            <a:ext cx="99345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49" y="237934"/>
            <a:ext cx="10601325" cy="3114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29" y="3695128"/>
            <a:ext cx="92487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04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69557"/>
            <a:ext cx="107823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9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" y="439483"/>
            <a:ext cx="6867525" cy="2943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672813"/>
            <a:ext cx="8083677" cy="291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3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" y="61385"/>
            <a:ext cx="10641204" cy="67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" y="280417"/>
            <a:ext cx="11879295" cy="3621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5" y="4012311"/>
            <a:ext cx="102965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82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" y="215836"/>
            <a:ext cx="10267950" cy="2085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58" y="2505456"/>
            <a:ext cx="10172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58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48350" cy="3219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5" y="2238375"/>
            <a:ext cx="8048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369" y="26127"/>
            <a:ext cx="5243513" cy="678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8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3B4E08D7-5944-4922-85DD-5C77BFDDA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486" b="324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/>
              <a:t>Bash SCRIPTING </a:t>
            </a:r>
          </a:p>
        </p:txBody>
      </p:sp>
    </p:spTree>
    <p:extLst>
      <p:ext uri="{BB962C8B-B14F-4D97-AF65-F5344CB8AC3E}">
        <p14:creationId xmlns:p14="http://schemas.microsoft.com/office/powerpoint/2010/main" val="2908427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181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609600"/>
            <a:ext cx="11695011" cy="58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13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ell Scripting Tutorial For Beginners | What Is Shell Scripting [ 2021]">
            <a:extLst>
              <a:ext uri="{FF2B5EF4-FFF2-40B4-BE49-F238E27FC236}">
                <a16:creationId xmlns:a16="http://schemas.microsoft.com/office/drawing/2014/main" id="{70E00959-7DD9-41CC-BC0A-A7103960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7097" y="-143402"/>
            <a:ext cx="7217939" cy="700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60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How Unix Works: Become a Better Software Engineer | Neil Kakkar">
            <a:extLst>
              <a:ext uri="{FF2B5EF4-FFF2-40B4-BE49-F238E27FC236}">
                <a16:creationId xmlns:a16="http://schemas.microsoft.com/office/drawing/2014/main" id="{E0F337A7-95D9-4EA0-8639-F3F929C72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32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ux - linux directory structure /usr-universal system resources not user  - devRant">
            <a:extLst>
              <a:ext uri="{FF2B5EF4-FFF2-40B4-BE49-F238E27FC236}">
                <a16:creationId xmlns:a16="http://schemas.microsoft.com/office/drawing/2014/main" id="{6D8C538A-F365-49BF-AEE6-1144446E9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40" y="0"/>
            <a:ext cx="8382000" cy="685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353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512" y="-35249"/>
            <a:ext cx="8631445" cy="346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512" y="3427194"/>
            <a:ext cx="8631445" cy="34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3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0"/>
            <a:ext cx="6305550" cy="39502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13" y="288988"/>
            <a:ext cx="5934075" cy="337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29" y="4023359"/>
            <a:ext cx="101441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2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707195"/>
            <a:ext cx="8429625" cy="3857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00" y="167830"/>
            <a:ext cx="91725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2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0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2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3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4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5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6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7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8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9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2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20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2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22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3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4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5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6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7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8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9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</TotalTime>
  <Words>2585</Words>
  <Application>Microsoft Office PowerPoint</Application>
  <PresentationFormat>Widescreen</PresentationFormat>
  <Paragraphs>169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Century Gothic</vt:lpstr>
      <vt:lpstr>Wingdings 3</vt:lpstr>
      <vt:lpstr>Slice</vt:lpstr>
      <vt:lpstr>Linux basic commands for aws &amp;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Bash SCRIPTING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basic commands for aws &amp; devops</dc:title>
  <dc:creator>Vikas, Kumar</dc:creator>
  <cp:lastModifiedBy>Vikas, Kumar</cp:lastModifiedBy>
  <cp:revision>18</cp:revision>
  <dcterms:created xsi:type="dcterms:W3CDTF">2021-04-20T11:23:59Z</dcterms:created>
  <dcterms:modified xsi:type="dcterms:W3CDTF">2021-08-18T17:38:58Z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2021-08-18T11:20:06Z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2748d6df-aa71-4c5e-8540-5e331004601c</vt:lpwstr>
  </property>
  <property fmtid="{D5CDD505-2E9C-101B-9397-08002B2CF9AE}" pid="8" name="MSIP_Label_ea60d57e-af5b-4752-ac57-3e4f28ca11dc_ContentBits">
    <vt:lpwstr>0</vt:lpwstr>
  </property>
</Properties>
</file>